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2" r:id="rId17"/>
    <p:sldId id="270" r:id="rId18"/>
    <p:sldId id="274" r:id="rId19"/>
    <p:sldId id="275" r:id="rId20"/>
    <p:sldId id="271" r:id="rId21"/>
    <p:sldId id="276" r:id="rId22"/>
    <p:sldId id="277" r:id="rId23"/>
    <p:sldId id="278" r:id="rId24"/>
    <p:sldId id="279" r:id="rId25"/>
    <p:sldId id="280" r:id="rId26"/>
    <p:sldId id="292" r:id="rId27"/>
    <p:sldId id="293" r:id="rId28"/>
    <p:sldId id="294" r:id="rId29"/>
    <p:sldId id="296" r:id="rId30"/>
    <p:sldId id="295" r:id="rId31"/>
    <p:sldId id="298" r:id="rId32"/>
    <p:sldId id="281" r:id="rId33"/>
    <p:sldId id="285" r:id="rId34"/>
    <p:sldId id="286" r:id="rId35"/>
    <p:sldId id="282" r:id="rId36"/>
    <p:sldId id="283" r:id="rId37"/>
    <p:sldId id="284" r:id="rId38"/>
    <p:sldId id="287" r:id="rId39"/>
    <p:sldId id="288" r:id="rId40"/>
    <p:sldId id="291" r:id="rId41"/>
    <p:sldId id="289"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6FD215B-8B9A-4F5A-8B30-04E878896E48}" type="datetimeFigureOut">
              <a:rPr lang="en-US" smtClean="0"/>
              <a:pPr/>
              <a:t>3/17/2016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9734A73-7FF5-4B32-9322-B6227A6B0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D215B-8B9A-4F5A-8B30-04E878896E48}"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34A73-7FF5-4B32-9322-B6227A6B0A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D215B-8B9A-4F5A-8B30-04E878896E48}"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34A73-7FF5-4B32-9322-B6227A6B0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D215B-8B9A-4F5A-8B30-04E878896E48}"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34A73-7FF5-4B32-9322-B6227A6B0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D215B-8B9A-4F5A-8B30-04E878896E48}"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34A73-7FF5-4B32-9322-B6227A6B0A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6FD215B-8B9A-4F5A-8B30-04E878896E48}"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34A73-7FF5-4B32-9322-B6227A6B0A53}"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6FD215B-8B9A-4F5A-8B30-04E878896E48}" type="datetimeFigureOut">
              <a:rPr lang="en-US" smtClean="0"/>
              <a:pPr/>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34A73-7FF5-4B32-9322-B6227A6B0A53}"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D215B-8B9A-4F5A-8B30-04E878896E48}" type="datetimeFigureOut">
              <a:rPr lang="en-US" smtClean="0"/>
              <a:pPr/>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34A73-7FF5-4B32-9322-B6227A6B0A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D215B-8B9A-4F5A-8B30-04E878896E48}" type="datetimeFigureOut">
              <a:rPr lang="en-US" smtClean="0"/>
              <a:pPr/>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34A73-7FF5-4B32-9322-B6227A6B0A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6FD215B-8B9A-4F5A-8B30-04E878896E48}" type="datetimeFigureOut">
              <a:rPr lang="en-US" smtClean="0"/>
              <a:pPr/>
              <a:t>3/17/2016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9734A73-7FF5-4B32-9322-B6227A6B0A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6FD215B-8B9A-4F5A-8B30-04E878896E48}" type="datetimeFigureOut">
              <a:rPr lang="en-US" smtClean="0"/>
              <a:pPr/>
              <a:t>3/17/2016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9734A73-7FF5-4B32-9322-B6227A6B0A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6FD215B-8B9A-4F5A-8B30-04E878896E48}" type="datetimeFigureOut">
              <a:rPr lang="en-US" smtClean="0"/>
              <a:pPr/>
              <a:t>3/17/2016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9734A73-7FF5-4B32-9322-B6227A6B0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39.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Playwriting, Screenwriting, Storyboarding</a:t>
            </a:r>
          </a:p>
        </p:txBody>
      </p:sp>
      <p:sp>
        <p:nvSpPr>
          <p:cNvPr id="3" name="Subtitle 2"/>
          <p:cNvSpPr>
            <a:spLocks noGrp="1"/>
          </p:cNvSpPr>
          <p:nvPr>
            <p:ph type="subTitle" idx="1"/>
          </p:nvPr>
        </p:nvSpPr>
        <p:spPr/>
        <p:txBody>
          <a:bodyPr/>
          <a:lstStyle/>
          <a:p>
            <a:r>
              <a:rPr lang="en-US" dirty="0"/>
              <a:t>“After nourishment, shelter, and companionship; stories are the thing we need most in the world.” – Philip Pullman</a:t>
            </a:r>
          </a:p>
        </p:txBody>
      </p:sp>
    </p:spTree>
    <p:extLst>
      <p:ext uri="{BB962C8B-B14F-4D97-AF65-F5344CB8AC3E}">
        <p14:creationId xmlns:p14="http://schemas.microsoft.com/office/powerpoint/2010/main" val="60264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a:t>Theme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9260" y="2628900"/>
            <a:ext cx="1578803" cy="2338693"/>
          </a:xfrm>
        </p:spPr>
      </p:pic>
      <p:sp>
        <p:nvSpPr>
          <p:cNvPr id="4" name="Text Placeholder 3"/>
          <p:cNvSpPr>
            <a:spLocks noGrp="1"/>
          </p:cNvSpPr>
          <p:nvPr>
            <p:ph type="body" sz="half" idx="2"/>
          </p:nvPr>
        </p:nvSpPr>
        <p:spPr/>
        <p:txBody>
          <a:bodyPr>
            <a:normAutofit/>
          </a:bodyPr>
          <a:lstStyle/>
          <a:p>
            <a:r>
              <a:rPr lang="en-US" sz="2400" dirty="0"/>
              <a:t>The overall meaning, or basic idea that the playwright wishes to get across through the play.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03035">
            <a:off x="4571874" y="1562020"/>
            <a:ext cx="1570867" cy="24291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914400"/>
            <a:ext cx="2286000" cy="17145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908" y="4038600"/>
            <a:ext cx="1609115" cy="2145486"/>
          </a:xfrm>
          <a:prstGeom prst="rect">
            <a:avLst/>
          </a:prstGeom>
        </p:spPr>
      </p:pic>
    </p:spTree>
    <p:extLst>
      <p:ext uri="{BB962C8B-B14F-4D97-AF65-F5344CB8AC3E}">
        <p14:creationId xmlns:p14="http://schemas.microsoft.com/office/powerpoint/2010/main" val="331823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 the Themes</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43000" y="2133600"/>
            <a:ext cx="3429000" cy="3733800"/>
          </a:xfrm>
        </p:spPr>
      </p:pic>
      <p:sp>
        <p:nvSpPr>
          <p:cNvPr id="5" name="Content Placeholder 4"/>
          <p:cNvSpPr>
            <a:spLocks noGrp="1"/>
          </p:cNvSpPr>
          <p:nvPr>
            <p:ph sz="quarter" idx="14"/>
          </p:nvPr>
        </p:nvSpPr>
        <p:spPr/>
        <p:txBody>
          <a:bodyPr/>
          <a:lstStyle/>
          <a:p>
            <a:endParaRPr lang="en-US" dirty="0"/>
          </a:p>
          <a:p>
            <a:r>
              <a:rPr lang="en-US" dirty="0"/>
              <a:t>Adventure</a:t>
            </a:r>
          </a:p>
          <a:p>
            <a:r>
              <a:rPr lang="en-US" dirty="0"/>
              <a:t>Friendship</a:t>
            </a:r>
          </a:p>
          <a:p>
            <a:r>
              <a:rPr lang="en-US" dirty="0"/>
              <a:t>Courage</a:t>
            </a:r>
          </a:p>
          <a:p>
            <a:r>
              <a:rPr lang="en-US" dirty="0"/>
              <a:t>Dreams</a:t>
            </a:r>
          </a:p>
          <a:p>
            <a:r>
              <a:rPr lang="en-US" dirty="0"/>
              <a:t>Empowerment</a:t>
            </a:r>
          </a:p>
        </p:txBody>
      </p:sp>
    </p:spTree>
    <p:extLst>
      <p:ext uri="{BB962C8B-B14F-4D97-AF65-F5344CB8AC3E}">
        <p14:creationId xmlns:p14="http://schemas.microsoft.com/office/powerpoint/2010/main" val="14252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 the Themes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65234" y="2120900"/>
            <a:ext cx="2867081" cy="3603625"/>
          </a:xfrm>
        </p:spPr>
      </p:pic>
      <p:sp>
        <p:nvSpPr>
          <p:cNvPr id="4" name="Content Placeholder 3"/>
          <p:cNvSpPr>
            <a:spLocks noGrp="1"/>
          </p:cNvSpPr>
          <p:nvPr>
            <p:ph sz="quarter" idx="14"/>
          </p:nvPr>
        </p:nvSpPr>
        <p:spPr/>
        <p:txBody>
          <a:bodyPr/>
          <a:lstStyle/>
          <a:p>
            <a:pPr marL="0" indent="0">
              <a:buNone/>
            </a:pPr>
            <a:endParaRPr lang="en-US" dirty="0"/>
          </a:p>
          <a:p>
            <a:r>
              <a:rPr lang="en-US" dirty="0"/>
              <a:t>Friendship</a:t>
            </a:r>
          </a:p>
          <a:p>
            <a:r>
              <a:rPr lang="en-US" dirty="0"/>
              <a:t>Youthful Exuberance</a:t>
            </a:r>
          </a:p>
          <a:p>
            <a:r>
              <a:rPr lang="en-US" dirty="0"/>
              <a:t>Naivety</a:t>
            </a:r>
          </a:p>
          <a:p>
            <a:r>
              <a:rPr lang="en-US" dirty="0"/>
              <a:t>Acceptance</a:t>
            </a:r>
          </a:p>
          <a:p>
            <a:r>
              <a:rPr lang="en-US" dirty="0"/>
              <a:t>Baseball</a:t>
            </a:r>
          </a:p>
        </p:txBody>
      </p:sp>
    </p:spTree>
    <p:extLst>
      <p:ext uri="{BB962C8B-B14F-4D97-AF65-F5344CB8AC3E}">
        <p14:creationId xmlns:p14="http://schemas.microsoft.com/office/powerpoint/2010/main" val="12355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down)">
                                      <p:cBhvr>
                                        <p:cTn id="43" dur="580">
                                          <p:stCondLst>
                                            <p:cond delay="0"/>
                                          </p:stCondLst>
                                        </p:cTn>
                                        <p:tgtEl>
                                          <p:spTgt spid="4">
                                            <p:txEl>
                                              <p:pRg st="3" end="3"/>
                                            </p:txEl>
                                          </p:spTgt>
                                        </p:tgtEl>
                                      </p:cBhvr>
                                    </p:animEffect>
                                    <p:anim calcmode="lin" valueType="num">
                                      <p:cBhvr>
                                        <p:cTn id="44"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3" end="3"/>
                                            </p:txEl>
                                          </p:spTgt>
                                        </p:tgtEl>
                                      </p:cBhvr>
                                      <p:to x="100000" y="60000"/>
                                    </p:animScale>
                                    <p:animScale>
                                      <p:cBhvr>
                                        <p:cTn id="50" dur="166" decel="50000">
                                          <p:stCondLst>
                                            <p:cond delay="676"/>
                                          </p:stCondLst>
                                        </p:cTn>
                                        <p:tgtEl>
                                          <p:spTgt spid="4">
                                            <p:txEl>
                                              <p:pRg st="3" end="3"/>
                                            </p:txEl>
                                          </p:spTgt>
                                        </p:tgtEl>
                                      </p:cBhvr>
                                      <p:to x="100000" y="100000"/>
                                    </p:animScale>
                                    <p:animScale>
                                      <p:cBhvr>
                                        <p:cTn id="51" dur="26">
                                          <p:stCondLst>
                                            <p:cond delay="1312"/>
                                          </p:stCondLst>
                                        </p:cTn>
                                        <p:tgtEl>
                                          <p:spTgt spid="4">
                                            <p:txEl>
                                              <p:pRg st="3" end="3"/>
                                            </p:txEl>
                                          </p:spTgt>
                                        </p:tgtEl>
                                      </p:cBhvr>
                                      <p:to x="100000" y="80000"/>
                                    </p:animScale>
                                    <p:animScale>
                                      <p:cBhvr>
                                        <p:cTn id="52" dur="166" decel="50000">
                                          <p:stCondLst>
                                            <p:cond delay="1338"/>
                                          </p:stCondLst>
                                        </p:cTn>
                                        <p:tgtEl>
                                          <p:spTgt spid="4">
                                            <p:txEl>
                                              <p:pRg st="3" end="3"/>
                                            </p:txEl>
                                          </p:spTgt>
                                        </p:tgtEl>
                                      </p:cBhvr>
                                      <p:to x="100000" y="100000"/>
                                    </p:animScale>
                                    <p:animScale>
                                      <p:cBhvr>
                                        <p:cTn id="53" dur="26">
                                          <p:stCondLst>
                                            <p:cond delay="1642"/>
                                          </p:stCondLst>
                                        </p:cTn>
                                        <p:tgtEl>
                                          <p:spTgt spid="4">
                                            <p:txEl>
                                              <p:pRg st="3" end="3"/>
                                            </p:txEl>
                                          </p:spTgt>
                                        </p:tgtEl>
                                      </p:cBhvr>
                                      <p:to x="100000" y="90000"/>
                                    </p:animScale>
                                    <p:animScale>
                                      <p:cBhvr>
                                        <p:cTn id="54" dur="166" decel="50000">
                                          <p:stCondLst>
                                            <p:cond delay="1668"/>
                                          </p:stCondLst>
                                        </p:cTn>
                                        <p:tgtEl>
                                          <p:spTgt spid="4">
                                            <p:txEl>
                                              <p:pRg st="3" end="3"/>
                                            </p:txEl>
                                          </p:spTgt>
                                        </p:tgtEl>
                                      </p:cBhvr>
                                      <p:to x="100000" y="100000"/>
                                    </p:animScale>
                                    <p:animScale>
                                      <p:cBhvr>
                                        <p:cTn id="55" dur="26">
                                          <p:stCondLst>
                                            <p:cond delay="1808"/>
                                          </p:stCondLst>
                                        </p:cTn>
                                        <p:tgtEl>
                                          <p:spTgt spid="4">
                                            <p:txEl>
                                              <p:pRg st="3" end="3"/>
                                            </p:txEl>
                                          </p:spTgt>
                                        </p:tgtEl>
                                      </p:cBhvr>
                                      <p:to x="100000" y="95000"/>
                                    </p:animScale>
                                    <p:animScale>
                                      <p:cBhvr>
                                        <p:cTn id="56" dur="166" decel="50000">
                                          <p:stCondLst>
                                            <p:cond delay="1834"/>
                                          </p:stCondLst>
                                        </p:cTn>
                                        <p:tgtEl>
                                          <p:spTgt spid="4">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wipe(down)">
                                      <p:cBhvr>
                                        <p:cTn id="61" dur="580">
                                          <p:stCondLst>
                                            <p:cond delay="0"/>
                                          </p:stCondLst>
                                        </p:cTn>
                                        <p:tgtEl>
                                          <p:spTgt spid="4">
                                            <p:txEl>
                                              <p:pRg st="4" end="4"/>
                                            </p:txEl>
                                          </p:spTgt>
                                        </p:tgtEl>
                                      </p:cBhvr>
                                    </p:animEffect>
                                    <p:anim calcmode="lin" valueType="num">
                                      <p:cBhvr>
                                        <p:cTn id="6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4" end="4"/>
                                            </p:txEl>
                                          </p:spTgt>
                                        </p:tgtEl>
                                      </p:cBhvr>
                                      <p:to x="100000" y="60000"/>
                                    </p:animScale>
                                    <p:animScale>
                                      <p:cBhvr>
                                        <p:cTn id="68" dur="166" decel="50000">
                                          <p:stCondLst>
                                            <p:cond delay="676"/>
                                          </p:stCondLst>
                                        </p:cTn>
                                        <p:tgtEl>
                                          <p:spTgt spid="4">
                                            <p:txEl>
                                              <p:pRg st="4" end="4"/>
                                            </p:txEl>
                                          </p:spTgt>
                                        </p:tgtEl>
                                      </p:cBhvr>
                                      <p:to x="100000" y="100000"/>
                                    </p:animScale>
                                    <p:animScale>
                                      <p:cBhvr>
                                        <p:cTn id="69" dur="26">
                                          <p:stCondLst>
                                            <p:cond delay="1312"/>
                                          </p:stCondLst>
                                        </p:cTn>
                                        <p:tgtEl>
                                          <p:spTgt spid="4">
                                            <p:txEl>
                                              <p:pRg st="4" end="4"/>
                                            </p:txEl>
                                          </p:spTgt>
                                        </p:tgtEl>
                                      </p:cBhvr>
                                      <p:to x="100000" y="80000"/>
                                    </p:animScale>
                                    <p:animScale>
                                      <p:cBhvr>
                                        <p:cTn id="70" dur="166" decel="50000">
                                          <p:stCondLst>
                                            <p:cond delay="1338"/>
                                          </p:stCondLst>
                                        </p:cTn>
                                        <p:tgtEl>
                                          <p:spTgt spid="4">
                                            <p:txEl>
                                              <p:pRg st="4" end="4"/>
                                            </p:txEl>
                                          </p:spTgt>
                                        </p:tgtEl>
                                      </p:cBhvr>
                                      <p:to x="100000" y="100000"/>
                                    </p:animScale>
                                    <p:animScale>
                                      <p:cBhvr>
                                        <p:cTn id="71" dur="26">
                                          <p:stCondLst>
                                            <p:cond delay="1642"/>
                                          </p:stCondLst>
                                        </p:cTn>
                                        <p:tgtEl>
                                          <p:spTgt spid="4">
                                            <p:txEl>
                                              <p:pRg st="4" end="4"/>
                                            </p:txEl>
                                          </p:spTgt>
                                        </p:tgtEl>
                                      </p:cBhvr>
                                      <p:to x="100000" y="90000"/>
                                    </p:animScale>
                                    <p:animScale>
                                      <p:cBhvr>
                                        <p:cTn id="72" dur="166" decel="50000">
                                          <p:stCondLst>
                                            <p:cond delay="1668"/>
                                          </p:stCondLst>
                                        </p:cTn>
                                        <p:tgtEl>
                                          <p:spTgt spid="4">
                                            <p:txEl>
                                              <p:pRg st="4" end="4"/>
                                            </p:txEl>
                                          </p:spTgt>
                                        </p:tgtEl>
                                      </p:cBhvr>
                                      <p:to x="100000" y="100000"/>
                                    </p:animScale>
                                    <p:animScale>
                                      <p:cBhvr>
                                        <p:cTn id="73" dur="26">
                                          <p:stCondLst>
                                            <p:cond delay="1808"/>
                                          </p:stCondLst>
                                        </p:cTn>
                                        <p:tgtEl>
                                          <p:spTgt spid="4">
                                            <p:txEl>
                                              <p:pRg st="4" end="4"/>
                                            </p:txEl>
                                          </p:spTgt>
                                        </p:tgtEl>
                                      </p:cBhvr>
                                      <p:to x="100000" y="95000"/>
                                    </p:animScale>
                                    <p:animScale>
                                      <p:cBhvr>
                                        <p:cTn id="74" dur="166" decel="50000">
                                          <p:stCondLst>
                                            <p:cond delay="1834"/>
                                          </p:stCondLst>
                                        </p:cTn>
                                        <p:tgtEl>
                                          <p:spTgt spid="4">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Effect transition="in" filter="wipe(down)">
                                      <p:cBhvr>
                                        <p:cTn id="79" dur="580">
                                          <p:stCondLst>
                                            <p:cond delay="0"/>
                                          </p:stCondLst>
                                        </p:cTn>
                                        <p:tgtEl>
                                          <p:spTgt spid="4">
                                            <p:txEl>
                                              <p:pRg st="5" end="5"/>
                                            </p:txEl>
                                          </p:spTgt>
                                        </p:tgtEl>
                                      </p:cBhvr>
                                    </p:animEffect>
                                    <p:anim calcmode="lin" valueType="num">
                                      <p:cBhvr>
                                        <p:cTn id="80"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5" end="5"/>
                                            </p:txEl>
                                          </p:spTgt>
                                        </p:tgtEl>
                                      </p:cBhvr>
                                      <p:to x="100000" y="60000"/>
                                    </p:animScale>
                                    <p:animScale>
                                      <p:cBhvr>
                                        <p:cTn id="86" dur="166" decel="50000">
                                          <p:stCondLst>
                                            <p:cond delay="676"/>
                                          </p:stCondLst>
                                        </p:cTn>
                                        <p:tgtEl>
                                          <p:spTgt spid="4">
                                            <p:txEl>
                                              <p:pRg st="5" end="5"/>
                                            </p:txEl>
                                          </p:spTgt>
                                        </p:tgtEl>
                                      </p:cBhvr>
                                      <p:to x="100000" y="100000"/>
                                    </p:animScale>
                                    <p:animScale>
                                      <p:cBhvr>
                                        <p:cTn id="87" dur="26">
                                          <p:stCondLst>
                                            <p:cond delay="1312"/>
                                          </p:stCondLst>
                                        </p:cTn>
                                        <p:tgtEl>
                                          <p:spTgt spid="4">
                                            <p:txEl>
                                              <p:pRg st="5" end="5"/>
                                            </p:txEl>
                                          </p:spTgt>
                                        </p:tgtEl>
                                      </p:cBhvr>
                                      <p:to x="100000" y="80000"/>
                                    </p:animScale>
                                    <p:animScale>
                                      <p:cBhvr>
                                        <p:cTn id="88" dur="166" decel="50000">
                                          <p:stCondLst>
                                            <p:cond delay="1338"/>
                                          </p:stCondLst>
                                        </p:cTn>
                                        <p:tgtEl>
                                          <p:spTgt spid="4">
                                            <p:txEl>
                                              <p:pRg st="5" end="5"/>
                                            </p:txEl>
                                          </p:spTgt>
                                        </p:tgtEl>
                                      </p:cBhvr>
                                      <p:to x="100000" y="100000"/>
                                    </p:animScale>
                                    <p:animScale>
                                      <p:cBhvr>
                                        <p:cTn id="89" dur="26">
                                          <p:stCondLst>
                                            <p:cond delay="1642"/>
                                          </p:stCondLst>
                                        </p:cTn>
                                        <p:tgtEl>
                                          <p:spTgt spid="4">
                                            <p:txEl>
                                              <p:pRg st="5" end="5"/>
                                            </p:txEl>
                                          </p:spTgt>
                                        </p:tgtEl>
                                      </p:cBhvr>
                                      <p:to x="100000" y="90000"/>
                                    </p:animScale>
                                    <p:animScale>
                                      <p:cBhvr>
                                        <p:cTn id="90" dur="166" decel="50000">
                                          <p:stCondLst>
                                            <p:cond delay="1668"/>
                                          </p:stCondLst>
                                        </p:cTn>
                                        <p:tgtEl>
                                          <p:spTgt spid="4">
                                            <p:txEl>
                                              <p:pRg st="5" end="5"/>
                                            </p:txEl>
                                          </p:spTgt>
                                        </p:tgtEl>
                                      </p:cBhvr>
                                      <p:to x="100000" y="100000"/>
                                    </p:animScale>
                                    <p:animScale>
                                      <p:cBhvr>
                                        <p:cTn id="91" dur="26">
                                          <p:stCondLst>
                                            <p:cond delay="1808"/>
                                          </p:stCondLst>
                                        </p:cTn>
                                        <p:tgtEl>
                                          <p:spTgt spid="4">
                                            <p:txEl>
                                              <p:pRg st="5" end="5"/>
                                            </p:txEl>
                                          </p:spTgt>
                                        </p:tgtEl>
                                      </p:cBhvr>
                                      <p:to x="100000" y="95000"/>
                                    </p:animScale>
                                    <p:animScale>
                                      <p:cBhvr>
                                        <p:cTn id="92"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 the Themes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19200" y="1828800"/>
            <a:ext cx="3047999" cy="4059648"/>
          </a:xfrm>
        </p:spPr>
      </p:pic>
      <p:sp>
        <p:nvSpPr>
          <p:cNvPr id="4" name="Content Placeholder 3"/>
          <p:cNvSpPr>
            <a:spLocks noGrp="1"/>
          </p:cNvSpPr>
          <p:nvPr>
            <p:ph sz="quarter" idx="14"/>
          </p:nvPr>
        </p:nvSpPr>
        <p:spPr/>
        <p:txBody>
          <a:bodyPr>
            <a:normAutofit lnSpcReduction="10000"/>
          </a:bodyPr>
          <a:lstStyle/>
          <a:p>
            <a:r>
              <a:rPr lang="en-US" dirty="0"/>
              <a:t>Memory and the Past</a:t>
            </a:r>
          </a:p>
          <a:p>
            <a:r>
              <a:rPr lang="en-US" dirty="0"/>
              <a:t>Fear</a:t>
            </a:r>
          </a:p>
          <a:p>
            <a:r>
              <a:rPr lang="en-US" dirty="0"/>
              <a:t>Good vs. Evil</a:t>
            </a:r>
          </a:p>
          <a:p>
            <a:r>
              <a:rPr lang="en-US" dirty="0"/>
              <a:t>Friendship</a:t>
            </a:r>
          </a:p>
          <a:p>
            <a:r>
              <a:rPr lang="en-US" dirty="0"/>
              <a:t>Time</a:t>
            </a:r>
          </a:p>
          <a:p>
            <a:r>
              <a:rPr lang="en-US" dirty="0"/>
              <a:t>Family</a:t>
            </a:r>
          </a:p>
          <a:p>
            <a:r>
              <a:rPr lang="en-US" dirty="0"/>
              <a:t>Justice and Judgment</a:t>
            </a:r>
          </a:p>
        </p:txBody>
      </p:sp>
    </p:spTree>
    <p:extLst>
      <p:ext uri="{BB962C8B-B14F-4D97-AF65-F5344CB8AC3E}">
        <p14:creationId xmlns:p14="http://schemas.microsoft.com/office/powerpoint/2010/main" val="7823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dirty="0"/>
              <a:t>Diction / Language</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971599">
            <a:off x="4746592" y="932769"/>
            <a:ext cx="2917825" cy="2188368"/>
          </a:xfrm>
        </p:spPr>
      </p:pic>
      <p:sp>
        <p:nvSpPr>
          <p:cNvPr id="7" name="Text Placeholder 6"/>
          <p:cNvSpPr>
            <a:spLocks noGrp="1"/>
          </p:cNvSpPr>
          <p:nvPr>
            <p:ph type="body" sz="half" idx="2"/>
          </p:nvPr>
        </p:nvSpPr>
        <p:spPr/>
        <p:txBody>
          <a:bodyPr>
            <a:noAutofit/>
          </a:bodyPr>
          <a:lstStyle/>
          <a:p>
            <a:r>
              <a:rPr lang="en-US" sz="2000" dirty="0"/>
              <a:t>The playwright tells the story through words, or language.  Language gives the audience a better understanding of the type of play.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9458">
            <a:off x="6477000" y="2743200"/>
            <a:ext cx="1752600" cy="24465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2064">
            <a:off x="4759742" y="3424490"/>
            <a:ext cx="1828800" cy="2743200"/>
          </a:xfrm>
          <a:prstGeom prst="rect">
            <a:avLst/>
          </a:prstGeom>
        </p:spPr>
      </p:pic>
    </p:spTree>
    <p:extLst>
      <p:ext uri="{BB962C8B-B14F-4D97-AF65-F5344CB8AC3E}">
        <p14:creationId xmlns:p14="http://schemas.microsoft.com/office/powerpoint/2010/main" val="163145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Maltese Falcon</a:t>
            </a:r>
          </a:p>
        </p:txBody>
      </p:sp>
      <p:sp>
        <p:nvSpPr>
          <p:cNvPr id="4" name="Text Placeholder 3"/>
          <p:cNvSpPr>
            <a:spLocks noGrp="1"/>
          </p:cNvSpPr>
          <p:nvPr>
            <p:ph idx="1"/>
          </p:nvPr>
        </p:nvSpPr>
        <p:spPr>
          <a:xfrm>
            <a:off x="1447800" y="4114800"/>
            <a:ext cx="6196405" cy="1614543"/>
          </a:xfrm>
        </p:spPr>
        <p:txBody>
          <a:bodyPr>
            <a:normAutofit/>
          </a:bodyPr>
          <a:lstStyle/>
          <a:p>
            <a:r>
              <a:rPr lang="en-US" sz="1600" dirty="0"/>
              <a:t>The following is a clip from the motion picture </a:t>
            </a:r>
            <a:r>
              <a:rPr lang="en-US" sz="1600" i="1" dirty="0"/>
              <a:t>The Maltese Falcon</a:t>
            </a:r>
            <a:r>
              <a:rPr lang="en-US" sz="1600" dirty="0"/>
              <a:t>.  This style of cinema is known as “film noir,” French for “black film.”  This is a style that refers to mostly black and white films that contain bleak subject matter and a somber tone.</a:t>
            </a:r>
          </a:p>
          <a:p>
            <a:r>
              <a:rPr lang="en-US" sz="1600" dirty="0"/>
              <a:t>Pay close attention to the style of the voice, which is easily recognizable for this cinematic genre. </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828800"/>
            <a:ext cx="4953000" cy="2188368"/>
          </a:xfrm>
          <a:prstGeom prst="rect">
            <a:avLst/>
          </a:prstGeom>
        </p:spPr>
      </p:pic>
    </p:spTree>
    <p:extLst>
      <p:ext uri="{BB962C8B-B14F-4D97-AF65-F5344CB8AC3E}">
        <p14:creationId xmlns:p14="http://schemas.microsoft.com/office/powerpoint/2010/main" val="309709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 / Language</a:t>
            </a:r>
          </a:p>
        </p:txBody>
      </p:sp>
    </p:spTree>
    <p:controls>
      <mc:AlternateContent xmlns:mc="http://schemas.openxmlformats.org/markup-compatibility/2006">
        <mc:Choice xmlns:v="urn:schemas-microsoft-com:vml" Requires="v">
          <p:control spid="2063" name="ShockwaveFlash1" r:id="rId2" imgW="6707160" imgH="3352680"/>
        </mc:Choice>
        <mc:Fallback>
          <p:control name="ShockwaveFlash1" r:id="rId2" imgW="6707160" imgH="3352680">
            <p:pic>
              <p:nvPicPr>
                <p:cNvPr id="3" name="ShockwaveFlash1"/>
                <p:cNvPicPr preferRelativeResize="0">
                  <a:picLocks noChangeArrowheads="1" noChangeShapeType="1"/>
                </p:cNvPicPr>
                <p:nvPr/>
              </p:nvPicPr>
              <p:blipFill>
                <a:blip r:embed="rId4"/>
                <a:srcRect/>
                <a:stretch>
                  <a:fillRect/>
                </a:stretch>
              </p:blipFill>
              <p:spPr bwMode="auto">
                <a:xfrm>
                  <a:off x="1371600" y="2133600"/>
                  <a:ext cx="6707188" cy="3352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4009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800" dirty="0"/>
              <a:t>Song / Music</a:t>
            </a:r>
          </a:p>
        </p:txBody>
      </p:sp>
      <p:sp>
        <p:nvSpPr>
          <p:cNvPr id="9" name="Text Placeholder 8"/>
          <p:cNvSpPr>
            <a:spLocks noGrp="1"/>
          </p:cNvSpPr>
          <p:nvPr>
            <p:ph type="body" sz="half" idx="2"/>
          </p:nvPr>
        </p:nvSpPr>
        <p:spPr/>
        <p:txBody>
          <a:bodyPr>
            <a:noAutofit/>
          </a:bodyPr>
          <a:lstStyle/>
          <a:p>
            <a:r>
              <a:rPr lang="en-US" sz="2000" dirty="0"/>
              <a:t>The sound and characteristics of the actors’ voices, as well as songs, instruments, background music and sound effects.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6288">
            <a:off x="5925833" y="2568453"/>
            <a:ext cx="2146782" cy="150358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482" y="3581400"/>
            <a:ext cx="1741424" cy="2357523"/>
          </a:xfrm>
          <a:prstGeom prst="rect">
            <a:avLst/>
          </a:prstGeom>
        </p:spPr>
      </p:pic>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20997614">
            <a:off x="4724400" y="853464"/>
            <a:ext cx="1622425" cy="2089774"/>
          </a:xfrm>
        </p:spPr>
      </p:pic>
    </p:spTree>
    <p:extLst>
      <p:ext uri="{BB962C8B-B14F-4D97-AF65-F5344CB8AC3E}">
        <p14:creationId xmlns:p14="http://schemas.microsoft.com/office/powerpoint/2010/main" val="34790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lstStyle/>
          <a:p>
            <a:r>
              <a:rPr lang="en-US" dirty="0"/>
              <a:t>Song / Music</a:t>
            </a:r>
          </a:p>
        </p:txBody>
      </p:sp>
      <p:sp>
        <p:nvSpPr>
          <p:cNvPr id="3" name="Content Placeholder 2"/>
          <p:cNvSpPr>
            <a:spLocks noGrp="1"/>
          </p:cNvSpPr>
          <p:nvPr>
            <p:ph idx="1"/>
          </p:nvPr>
        </p:nvSpPr>
        <p:spPr>
          <a:xfrm>
            <a:off x="1447800" y="3962400"/>
            <a:ext cx="6196405" cy="2071743"/>
          </a:xfrm>
        </p:spPr>
        <p:txBody>
          <a:bodyPr>
            <a:normAutofit fontScale="77500" lnSpcReduction="20000"/>
          </a:bodyPr>
          <a:lstStyle/>
          <a:p>
            <a:r>
              <a:rPr lang="en-US" dirty="0"/>
              <a:t>Song / Music is easily identifiable for its explicit use in the genre of musical theatre or cinema.</a:t>
            </a:r>
          </a:p>
          <a:p>
            <a:r>
              <a:rPr lang="en-US" dirty="0"/>
              <a:t>It should be noted though, that song / music does not pertain just to actual singing itself.  It includes the use of background music, </a:t>
            </a:r>
            <a:r>
              <a:rPr lang="en-US" dirty="0" err="1"/>
              <a:t>sfx</a:t>
            </a:r>
            <a:r>
              <a:rPr lang="en-US" dirty="0"/>
              <a:t>, or the voices of the actor(s) as well.</a:t>
            </a:r>
          </a:p>
          <a:p>
            <a:r>
              <a:rPr lang="en-US" dirty="0"/>
              <a:t>The following clip is from </a:t>
            </a:r>
            <a:r>
              <a:rPr lang="en-US" i="1" dirty="0" err="1"/>
              <a:t>Singin</a:t>
            </a:r>
            <a:r>
              <a:rPr lang="en-US" i="1" dirty="0"/>
              <a:t>’ In The Rain </a:t>
            </a:r>
            <a:r>
              <a:rPr lang="en-US" dirty="0"/>
              <a:t>starring Gene Kelly, Donald O’Connor, and Debbie Reynolds.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558636"/>
            <a:ext cx="5181600" cy="2209800"/>
          </a:xfrm>
          <a:prstGeom prst="rect">
            <a:avLst/>
          </a:prstGeom>
        </p:spPr>
      </p:pic>
    </p:spTree>
    <p:extLst>
      <p:ext uri="{BB962C8B-B14F-4D97-AF65-F5344CB8AC3E}">
        <p14:creationId xmlns:p14="http://schemas.microsoft.com/office/powerpoint/2010/main" val="302665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Song / Music</a:t>
            </a:r>
          </a:p>
        </p:txBody>
      </p:sp>
    </p:spTree>
    <p:controls>
      <mc:AlternateContent xmlns:mc="http://schemas.openxmlformats.org/markup-compatibility/2006">
        <mc:Choice xmlns:v="urn:schemas-microsoft-com:vml" Requires="v">
          <p:control spid="4109" name="ShockwaveFlash1" r:id="rId2" imgW="7010280" imgH="4114800"/>
        </mc:Choice>
        <mc:Fallback>
          <p:control name="ShockwaveFlash1" r:id="rId2" imgW="7010280" imgH="4114800">
            <p:pic>
              <p:nvPicPr>
                <p:cNvPr id="3" name="ShockwaveFlash1"/>
                <p:cNvPicPr preferRelativeResize="0">
                  <a:picLocks noChangeArrowheads="1" noChangeShapeType="1"/>
                </p:cNvPicPr>
                <p:nvPr/>
              </p:nvPicPr>
              <p:blipFill>
                <a:blip r:embed="rId4"/>
                <a:srcRect/>
                <a:stretch>
                  <a:fillRect/>
                </a:stretch>
              </p:blipFill>
              <p:spPr bwMode="auto">
                <a:xfrm>
                  <a:off x="1143000" y="1905000"/>
                  <a:ext cx="7010400" cy="411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5566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fontScale="85000" lnSpcReduction="10000"/>
          </a:bodyPr>
          <a:lstStyle/>
          <a:p>
            <a:r>
              <a:rPr lang="en-US" dirty="0"/>
              <a:t>Plot: the arrangement of the incidents that take place in a play.</a:t>
            </a:r>
          </a:p>
          <a:p>
            <a:r>
              <a:rPr lang="en-US" dirty="0"/>
              <a:t>Exposition: detailed information revealing the facts of the plot.</a:t>
            </a:r>
          </a:p>
          <a:p>
            <a:r>
              <a:rPr lang="en-US" dirty="0"/>
              <a:t>Climax:  turning point in the action of a play.</a:t>
            </a:r>
          </a:p>
          <a:p>
            <a:r>
              <a:rPr lang="en-US" dirty="0"/>
              <a:t>Antagonist:  the character opposing the protagonist.</a:t>
            </a:r>
          </a:p>
          <a:p>
            <a:r>
              <a:rPr lang="en-US" dirty="0"/>
              <a:t>Theme:  the basic idea or purpose of the play.  It ties together all the characters and events.</a:t>
            </a:r>
          </a:p>
          <a:p>
            <a:r>
              <a:rPr lang="en-US" dirty="0"/>
              <a:t>Spectacle:  all visual elements of production, such as scenery, properties, lighting, costumes, makeup, stage movement, and dance.</a:t>
            </a:r>
          </a:p>
        </p:txBody>
      </p:sp>
    </p:spTree>
    <p:extLst>
      <p:ext uri="{BB962C8B-B14F-4D97-AF65-F5344CB8AC3E}">
        <p14:creationId xmlns:p14="http://schemas.microsoft.com/office/powerpoint/2010/main" val="26910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Spectacle</a:t>
            </a:r>
          </a:p>
        </p:txBody>
      </p:sp>
      <p:sp>
        <p:nvSpPr>
          <p:cNvPr id="4" name="Text Placeholder 3"/>
          <p:cNvSpPr>
            <a:spLocks noGrp="1"/>
          </p:cNvSpPr>
          <p:nvPr>
            <p:ph type="body" sz="half" idx="2"/>
          </p:nvPr>
        </p:nvSpPr>
        <p:spPr/>
        <p:txBody>
          <a:bodyPr>
            <a:noAutofit/>
          </a:bodyPr>
          <a:lstStyle/>
          <a:p>
            <a:r>
              <a:rPr lang="en-US" sz="2200" dirty="0"/>
              <a:t>All visual elements of a production including scenery, properties, lighting, costumes, makeup, stage movement, and dance.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0758">
            <a:off x="4711768" y="1055692"/>
            <a:ext cx="2231164" cy="178493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267201"/>
            <a:ext cx="3487495" cy="19944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24283">
            <a:off x="5106072" y="2649722"/>
            <a:ext cx="2952750" cy="1771650"/>
          </a:xfrm>
          <a:prstGeom prst="rect">
            <a:avLst/>
          </a:prstGeom>
        </p:spPr>
      </p:pic>
    </p:spTree>
    <p:extLst>
      <p:ext uri="{BB962C8B-B14F-4D97-AF65-F5344CB8AC3E}">
        <p14:creationId xmlns:p14="http://schemas.microsoft.com/office/powerpoint/2010/main" val="199744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Spectacle</a:t>
            </a:r>
          </a:p>
        </p:txBody>
      </p:sp>
      <p:sp>
        <p:nvSpPr>
          <p:cNvPr id="6" name="Content Placeholder 5"/>
          <p:cNvSpPr>
            <a:spLocks noGrp="1"/>
          </p:cNvSpPr>
          <p:nvPr>
            <p:ph idx="1"/>
          </p:nvPr>
        </p:nvSpPr>
        <p:spPr>
          <a:xfrm>
            <a:off x="1447800" y="4114800"/>
            <a:ext cx="6196405" cy="1995543"/>
          </a:xfrm>
        </p:spPr>
        <p:txBody>
          <a:bodyPr/>
          <a:lstStyle/>
          <a:p>
            <a:r>
              <a:rPr lang="en-US" dirty="0"/>
              <a:t>The following is a clip from the movie </a:t>
            </a:r>
            <a:r>
              <a:rPr lang="en-US" i="1" dirty="0"/>
              <a:t>Transformers</a:t>
            </a:r>
            <a:r>
              <a:rPr lang="en-US" dirty="0"/>
              <a:t>.</a:t>
            </a:r>
          </a:p>
          <a:p>
            <a:r>
              <a:rPr lang="en-US" dirty="0"/>
              <a:t>Take note of how the camera angles help enhance the characteristic of spectacle to the scene.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823236"/>
            <a:ext cx="6858000" cy="2367763"/>
          </a:xfrm>
          <a:prstGeom prst="rect">
            <a:avLst/>
          </a:prstGeom>
        </p:spPr>
      </p:pic>
    </p:spTree>
    <p:extLst>
      <p:ext uri="{BB962C8B-B14F-4D97-AF65-F5344CB8AC3E}">
        <p14:creationId xmlns:p14="http://schemas.microsoft.com/office/powerpoint/2010/main" val="270599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Spectacle</a:t>
            </a:r>
          </a:p>
        </p:txBody>
      </p:sp>
    </p:spTree>
    <p:controls>
      <mc:AlternateContent xmlns:mc="http://schemas.openxmlformats.org/markup-compatibility/2006">
        <mc:Choice xmlns:v="urn:schemas-microsoft-com:vml" Requires="v">
          <p:control spid="5132" name="ShockwaveFlash1" r:id="rId2" imgW="6934320" imgH="4191120"/>
        </mc:Choice>
        <mc:Fallback>
          <p:control name="ShockwaveFlash1" r:id="rId2" imgW="6934320" imgH="4191120">
            <p:pic>
              <p:nvPicPr>
                <p:cNvPr id="3" name="ShockwaveFlash1"/>
                <p:cNvPicPr preferRelativeResize="0">
                  <a:picLocks noChangeArrowheads="1" noChangeShapeType="1"/>
                </p:cNvPicPr>
                <p:nvPr/>
              </p:nvPicPr>
              <p:blipFill>
                <a:blip r:embed="rId4"/>
                <a:srcRect/>
                <a:stretch>
                  <a:fillRect/>
                </a:stretch>
              </p:blipFill>
              <p:spPr bwMode="auto">
                <a:xfrm>
                  <a:off x="1066800" y="1828800"/>
                  <a:ext cx="6934200" cy="419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1047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Analyzing &amp; Researching</a:t>
            </a:r>
            <a:br>
              <a:rPr lang="en-US" dirty="0"/>
            </a:br>
            <a:r>
              <a:rPr lang="en-US" dirty="0"/>
              <a:t> the Play</a:t>
            </a:r>
          </a:p>
        </p:txBody>
      </p:sp>
      <p:sp>
        <p:nvSpPr>
          <p:cNvPr id="3" name="Content Placeholder 2"/>
          <p:cNvSpPr>
            <a:spLocks noGrp="1"/>
          </p:cNvSpPr>
          <p:nvPr>
            <p:ph idx="1"/>
          </p:nvPr>
        </p:nvSpPr>
        <p:spPr/>
        <p:txBody>
          <a:bodyPr>
            <a:normAutofit/>
          </a:bodyPr>
          <a:lstStyle/>
          <a:p>
            <a:r>
              <a:rPr lang="en-US" sz="1800" dirty="0"/>
              <a:t>Here are some questions to consider in analyzing the play:</a:t>
            </a:r>
          </a:p>
          <a:p>
            <a:r>
              <a:rPr lang="en-US" sz="1800" dirty="0"/>
              <a:t>What were the major world events at the time of the play?</a:t>
            </a:r>
          </a:p>
          <a:p>
            <a:r>
              <a:rPr lang="en-US" sz="1800" dirty="0"/>
              <a:t>What were the social customs of the time?</a:t>
            </a:r>
          </a:p>
          <a:p>
            <a:r>
              <a:rPr lang="en-US" sz="1800" dirty="0"/>
              <a:t>What type of clothing was worn?</a:t>
            </a:r>
          </a:p>
          <a:p>
            <a:r>
              <a:rPr lang="en-US" sz="1800" dirty="0"/>
              <a:t>What music was popular?</a:t>
            </a:r>
          </a:p>
          <a:p>
            <a:r>
              <a:rPr lang="en-US" sz="1800" dirty="0"/>
              <a:t>What famous political or social characters were popular?</a:t>
            </a:r>
          </a:p>
          <a:p>
            <a:r>
              <a:rPr lang="en-US" sz="1800" dirty="0"/>
              <a:t>In what type of dwelling or shelter would the characters have lived?</a:t>
            </a:r>
          </a:p>
          <a:p>
            <a:r>
              <a:rPr lang="en-US" sz="1800" dirty="0"/>
              <a:t>What type of food was eaten?</a:t>
            </a:r>
          </a:p>
          <a:p>
            <a:r>
              <a:rPr lang="en-US" sz="1800" dirty="0"/>
              <a:t>What are the job opportunities for the characters?</a:t>
            </a:r>
          </a:p>
          <a:p>
            <a:r>
              <a:rPr lang="en-US" sz="1800" dirty="0"/>
              <a:t>What is the character’s relationship to society?</a:t>
            </a:r>
          </a:p>
        </p:txBody>
      </p:sp>
    </p:spTree>
    <p:extLst>
      <p:ext uri="{BB962C8B-B14F-4D97-AF65-F5344CB8AC3E}">
        <p14:creationId xmlns:p14="http://schemas.microsoft.com/office/powerpoint/2010/main" val="3550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Analyzing &amp; Researching</a:t>
            </a:r>
            <a:br>
              <a:rPr lang="en-US" dirty="0"/>
            </a:br>
            <a:r>
              <a:rPr lang="en-US" dirty="0"/>
              <a:t>the Play</a:t>
            </a:r>
          </a:p>
        </p:txBody>
      </p:sp>
      <p:sp>
        <p:nvSpPr>
          <p:cNvPr id="8" name="Content Placeholder 7"/>
          <p:cNvSpPr>
            <a:spLocks noGrp="1"/>
          </p:cNvSpPr>
          <p:nvPr>
            <p:ph idx="1"/>
          </p:nvPr>
        </p:nvSpPr>
        <p:spPr/>
        <p:txBody>
          <a:bodyPr/>
          <a:lstStyle/>
          <a:p>
            <a:r>
              <a:rPr lang="en-US" dirty="0"/>
              <a:t>It is important to understand the meaning behind the words and actions of each line.  This is called subtext.  </a:t>
            </a:r>
          </a:p>
          <a:p>
            <a:r>
              <a:rPr lang="en-US" dirty="0"/>
              <a:t>How does subtext affect the character’s objectives, obstacles, and tactics?</a:t>
            </a:r>
          </a:p>
          <a:p>
            <a:r>
              <a:rPr lang="en-US" dirty="0"/>
              <a:t>How are the lines different from the actions?  (Remember: it’s a stronger choice to judge a character by their actions, not by the words they say.)</a:t>
            </a:r>
          </a:p>
        </p:txBody>
      </p:sp>
    </p:spTree>
    <p:extLst>
      <p:ext uri="{BB962C8B-B14F-4D97-AF65-F5344CB8AC3E}">
        <p14:creationId xmlns:p14="http://schemas.microsoft.com/office/powerpoint/2010/main" val="238978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Analyzing &amp; Researching </a:t>
            </a:r>
            <a:br>
              <a:rPr lang="en-US" dirty="0"/>
            </a:br>
            <a:r>
              <a:rPr lang="en-US" dirty="0"/>
              <a:t>the Play</a:t>
            </a:r>
          </a:p>
        </p:txBody>
      </p:sp>
      <p:sp>
        <p:nvSpPr>
          <p:cNvPr id="3" name="Content Placeholder 2"/>
          <p:cNvSpPr>
            <a:spLocks noGrp="1"/>
          </p:cNvSpPr>
          <p:nvPr>
            <p:ph idx="1"/>
          </p:nvPr>
        </p:nvSpPr>
        <p:spPr/>
        <p:txBody>
          <a:bodyPr/>
          <a:lstStyle/>
          <a:p>
            <a:r>
              <a:rPr lang="en-US" dirty="0"/>
              <a:t>As you begin to work on your screenplay and storyboard, visualize the characters’ movements and personal business (mannerisms, actions, or use of props).</a:t>
            </a:r>
          </a:p>
        </p:txBody>
      </p:sp>
    </p:spTree>
    <p:extLst>
      <p:ext uri="{BB962C8B-B14F-4D97-AF65-F5344CB8AC3E}">
        <p14:creationId xmlns:p14="http://schemas.microsoft.com/office/powerpoint/2010/main" val="83962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Screenplays</a:t>
            </a:r>
          </a:p>
        </p:txBody>
      </p:sp>
      <p:sp>
        <p:nvSpPr>
          <p:cNvPr id="3" name="Content Placeholder 2"/>
          <p:cNvSpPr>
            <a:spLocks noGrp="1"/>
          </p:cNvSpPr>
          <p:nvPr>
            <p:ph idx="1"/>
          </p:nvPr>
        </p:nvSpPr>
        <p:spPr/>
        <p:txBody>
          <a:bodyPr/>
          <a:lstStyle/>
          <a:p>
            <a:r>
              <a:rPr lang="en-US" dirty="0"/>
              <a:t>Screenplays are a bit different from stage plays.  They both contain directions, however, in a screenplay the directions focus mainly on the view of the camera.</a:t>
            </a:r>
          </a:p>
          <a:p>
            <a:r>
              <a:rPr lang="en-US" dirty="0"/>
              <a:t>No longer are we dealing with stage right, stage left, etc.</a:t>
            </a:r>
          </a:p>
          <a:p>
            <a:r>
              <a:rPr lang="en-US" dirty="0"/>
              <a:t>We must now become accustomed to high-angle shot, low-angle shot, cut to, interior, exterior, etc.</a:t>
            </a:r>
          </a:p>
        </p:txBody>
      </p:sp>
    </p:spTree>
    <p:extLst>
      <p:ext uri="{BB962C8B-B14F-4D97-AF65-F5344CB8AC3E}">
        <p14:creationId xmlns:p14="http://schemas.microsoft.com/office/powerpoint/2010/main" val="21003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Screenplay Examples</a:t>
            </a:r>
          </a:p>
        </p:txBody>
      </p:sp>
      <p:sp>
        <p:nvSpPr>
          <p:cNvPr id="3" name="Content Placeholder 2"/>
          <p:cNvSpPr>
            <a:spLocks noGrp="1"/>
          </p:cNvSpPr>
          <p:nvPr>
            <p:ph idx="1"/>
          </p:nvPr>
        </p:nvSpPr>
        <p:spPr>
          <a:xfrm>
            <a:off x="1463040" y="2119257"/>
            <a:ext cx="6196405" cy="852543"/>
          </a:xfrm>
        </p:spPr>
        <p:txBody>
          <a:bodyPr/>
          <a:lstStyle/>
          <a:p>
            <a:r>
              <a:rPr lang="en-US" dirty="0"/>
              <a:t>Notice how everything is mainly centered in a screenplay.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894769"/>
            <a:ext cx="4055338" cy="3118104"/>
          </a:xfrm>
          <a:prstGeom prst="rect">
            <a:avLst/>
          </a:prstGeom>
        </p:spPr>
      </p:pic>
    </p:spTree>
    <p:extLst>
      <p:ext uri="{BB962C8B-B14F-4D97-AF65-F5344CB8AC3E}">
        <p14:creationId xmlns:p14="http://schemas.microsoft.com/office/powerpoint/2010/main" val="580479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Screenplays vs. Stage Plays</a:t>
            </a:r>
            <a:br>
              <a:rPr lang="en-US" dirty="0"/>
            </a:br>
            <a:r>
              <a:rPr lang="en-US" sz="2400" dirty="0"/>
              <a:t>What differences / similarities do you notice?</a:t>
            </a:r>
            <a:endParaRPr lang="en-US" dirty="0"/>
          </a:p>
        </p:txBody>
      </p:sp>
      <p:sp>
        <p:nvSpPr>
          <p:cNvPr id="3" name="Text Placeholder 2"/>
          <p:cNvSpPr>
            <a:spLocks noGrp="1"/>
          </p:cNvSpPr>
          <p:nvPr>
            <p:ph type="body" idx="1"/>
          </p:nvPr>
        </p:nvSpPr>
        <p:spPr/>
        <p:txBody>
          <a:bodyPr/>
          <a:lstStyle/>
          <a:p>
            <a:r>
              <a:rPr lang="en-US" dirty="0"/>
              <a:t>Screenplay</a:t>
            </a:r>
          </a:p>
        </p:txBody>
      </p:sp>
      <p:sp>
        <p:nvSpPr>
          <p:cNvPr id="4" name="Text Placeholder 3"/>
          <p:cNvSpPr>
            <a:spLocks noGrp="1"/>
          </p:cNvSpPr>
          <p:nvPr>
            <p:ph type="body" sz="quarter" idx="3"/>
          </p:nvPr>
        </p:nvSpPr>
        <p:spPr/>
        <p:txBody>
          <a:bodyPr/>
          <a:lstStyle/>
          <a:p>
            <a:r>
              <a:rPr lang="en-US" dirty="0"/>
              <a:t>Stage play</a:t>
            </a:r>
          </a:p>
        </p:txBody>
      </p:sp>
      <p:pic>
        <p:nvPicPr>
          <p:cNvPr id="10" name="Content Placeholder 9"/>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24400" y="2971800"/>
            <a:ext cx="3200400" cy="2932112"/>
          </a:xfrm>
        </p:spPr>
      </p:pic>
      <p:pic>
        <p:nvPicPr>
          <p:cNvPr id="9" name="Content Placeholder 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447800" y="2944812"/>
            <a:ext cx="2819400" cy="3074987"/>
          </a:xfrm>
        </p:spPr>
      </p:pic>
    </p:spTree>
    <p:extLst>
      <p:ext uri="{BB962C8B-B14F-4D97-AF65-F5344CB8AC3E}">
        <p14:creationId xmlns:p14="http://schemas.microsoft.com/office/powerpoint/2010/main" val="234529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2" y="533400"/>
            <a:ext cx="6965245" cy="1202485"/>
          </a:xfrm>
        </p:spPr>
        <p:txBody>
          <a:bodyPr/>
          <a:lstStyle/>
          <a:p>
            <a:r>
              <a:rPr lang="en-US" b="1" u="sng" dirty="0">
                <a:solidFill>
                  <a:srgbClr val="FFC000"/>
                </a:solidFill>
              </a:rPr>
              <a:t>DO NOW DO NOW</a:t>
            </a:r>
          </a:p>
        </p:txBody>
      </p:sp>
      <p:sp>
        <p:nvSpPr>
          <p:cNvPr id="3" name="Text Placeholder 2"/>
          <p:cNvSpPr>
            <a:spLocks noGrp="1"/>
          </p:cNvSpPr>
          <p:nvPr>
            <p:ph type="body" idx="1"/>
          </p:nvPr>
        </p:nvSpPr>
        <p:spPr>
          <a:xfrm>
            <a:off x="615245" y="2238229"/>
            <a:ext cx="7924800" cy="820208"/>
          </a:xfrm>
        </p:spPr>
        <p:txBody>
          <a:bodyPr>
            <a:noAutofit/>
          </a:bodyPr>
          <a:lstStyle/>
          <a:p>
            <a:r>
              <a:rPr lang="en-US" sz="4400" dirty="0">
                <a:solidFill>
                  <a:srgbClr val="FF0000"/>
                </a:solidFill>
              </a:rPr>
              <a:t>Take out your Hero’s Journey homework for review!</a:t>
            </a:r>
          </a:p>
        </p:txBody>
      </p:sp>
      <p:sp>
        <p:nvSpPr>
          <p:cNvPr id="5" name="Content Placeholder 4"/>
          <p:cNvSpPr>
            <a:spLocks noGrp="1"/>
          </p:cNvSpPr>
          <p:nvPr>
            <p:ph sz="quarter" idx="13"/>
          </p:nvPr>
        </p:nvSpPr>
        <p:spPr>
          <a:xfrm>
            <a:off x="762000" y="3276600"/>
            <a:ext cx="7464552" cy="2779776"/>
          </a:xfrm>
        </p:spPr>
        <p:txBody>
          <a:bodyPr>
            <a:normAutofit/>
          </a:bodyPr>
          <a:lstStyle/>
          <a:p>
            <a:pPr algn="ctr"/>
            <a:r>
              <a:rPr lang="en-US" sz="3200" dirty="0"/>
              <a:t>Continue the process of making your myth part of the HERO’s JOURNEY!</a:t>
            </a:r>
          </a:p>
          <a:p>
            <a:pPr algn="ctr"/>
            <a:r>
              <a:rPr lang="en-US" sz="3200" dirty="0"/>
              <a:t>When finished,</a:t>
            </a:r>
          </a:p>
          <a:p>
            <a:pPr marL="0" indent="0" algn="ctr">
              <a:buNone/>
            </a:pPr>
            <a:r>
              <a:rPr lang="en-US" sz="3200" dirty="0">
                <a:solidFill>
                  <a:srgbClr val="0070C0"/>
                </a:solidFill>
              </a:rPr>
              <a:t>grab a CHARACTER GUIDE!</a:t>
            </a:r>
          </a:p>
          <a:p>
            <a:pPr algn="ctr"/>
            <a:endParaRPr lang="en-US" sz="3200" dirty="0"/>
          </a:p>
        </p:txBody>
      </p:sp>
    </p:spTree>
    <p:extLst>
      <p:ext uri="{BB962C8B-B14F-4D97-AF65-F5344CB8AC3E}">
        <p14:creationId xmlns:p14="http://schemas.microsoft.com/office/powerpoint/2010/main" val="195299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fontScale="92500" lnSpcReduction="20000"/>
          </a:bodyPr>
          <a:lstStyle/>
          <a:p>
            <a:r>
              <a:rPr lang="en-US" dirty="0"/>
              <a:t>Act:  major division of a play.</a:t>
            </a:r>
          </a:p>
          <a:p>
            <a:r>
              <a:rPr lang="en-US" dirty="0"/>
              <a:t>Tragedy:  a play that deals with a serious situation in a serious way.  The protagonist dies or is defeated at the end of the play.</a:t>
            </a:r>
          </a:p>
          <a:p>
            <a:r>
              <a:rPr lang="en-US" dirty="0"/>
              <a:t>Comedy:  a play that presents its theme and characters in a humorous way.  All characters come together at the end of the play.</a:t>
            </a:r>
          </a:p>
          <a:p>
            <a:r>
              <a:rPr lang="en-US" dirty="0"/>
              <a:t>Melodrama:  an exaggerated, fast-moving play in which action is more important than characterization.  The “good guys” win and the “bad guys” are punished.</a:t>
            </a:r>
          </a:p>
        </p:txBody>
      </p:sp>
    </p:spTree>
    <p:extLst>
      <p:ext uri="{BB962C8B-B14F-4D97-AF65-F5344CB8AC3E}">
        <p14:creationId xmlns:p14="http://schemas.microsoft.com/office/powerpoint/2010/main" val="3854847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C000"/>
                </a:solidFill>
              </a:rPr>
              <a:t>DO NOW DO NOW</a:t>
            </a:r>
          </a:p>
        </p:txBody>
      </p:sp>
      <p:sp>
        <p:nvSpPr>
          <p:cNvPr id="3" name="Text Placeholder 2"/>
          <p:cNvSpPr>
            <a:spLocks noGrp="1"/>
          </p:cNvSpPr>
          <p:nvPr>
            <p:ph type="body" idx="1"/>
          </p:nvPr>
        </p:nvSpPr>
        <p:spPr>
          <a:xfrm>
            <a:off x="615245" y="1770592"/>
            <a:ext cx="7924800" cy="820208"/>
          </a:xfrm>
        </p:spPr>
        <p:txBody>
          <a:bodyPr>
            <a:noAutofit/>
          </a:bodyPr>
          <a:lstStyle/>
          <a:p>
            <a:r>
              <a:rPr lang="en-US" sz="4400" dirty="0">
                <a:solidFill>
                  <a:srgbClr val="FF0000"/>
                </a:solidFill>
              </a:rPr>
              <a:t>Take out the following;</a:t>
            </a:r>
          </a:p>
        </p:txBody>
      </p:sp>
      <p:sp>
        <p:nvSpPr>
          <p:cNvPr id="5" name="Content Placeholder 4"/>
          <p:cNvSpPr>
            <a:spLocks noGrp="1"/>
          </p:cNvSpPr>
          <p:nvPr>
            <p:ph sz="quarter" idx="13"/>
          </p:nvPr>
        </p:nvSpPr>
        <p:spPr>
          <a:xfrm>
            <a:off x="762000" y="3200400"/>
            <a:ext cx="7993831" cy="3657600"/>
          </a:xfrm>
        </p:spPr>
        <p:txBody>
          <a:bodyPr>
            <a:normAutofit/>
          </a:bodyPr>
          <a:lstStyle/>
          <a:p>
            <a:r>
              <a:rPr lang="en-US" sz="3200" dirty="0"/>
              <a:t>Hero’s Journey Plot Organizer</a:t>
            </a:r>
          </a:p>
          <a:p>
            <a:r>
              <a:rPr lang="en-US" sz="3200" dirty="0"/>
              <a:t>Character Archetype Worksheet</a:t>
            </a:r>
          </a:p>
          <a:p>
            <a:r>
              <a:rPr lang="en-US" sz="3200" dirty="0"/>
              <a:t>Rough drafts Script Samples (if applicable)</a:t>
            </a:r>
          </a:p>
          <a:p>
            <a:endParaRPr lang="en-US" sz="3200" dirty="0"/>
          </a:p>
          <a:p>
            <a:pPr marL="0" indent="0">
              <a:buNone/>
            </a:pPr>
            <a:r>
              <a:rPr lang="en-US" sz="3200" dirty="0"/>
              <a:t>  </a:t>
            </a:r>
            <a:r>
              <a:rPr lang="en-US" sz="3200" b="1" i="1" dirty="0">
                <a:solidFill>
                  <a:srgbClr val="7030A0"/>
                </a:solidFill>
              </a:rPr>
              <a:t>   Mr. Seidel will check for HW completion</a:t>
            </a:r>
          </a:p>
          <a:p>
            <a:endParaRPr lang="en-US" sz="3200" dirty="0"/>
          </a:p>
        </p:txBody>
      </p:sp>
    </p:spTree>
    <p:extLst>
      <p:ext uri="{BB962C8B-B14F-4D97-AF65-F5344CB8AC3E}">
        <p14:creationId xmlns:p14="http://schemas.microsoft.com/office/powerpoint/2010/main" val="3355558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2" y="304800"/>
            <a:ext cx="6965245" cy="1202485"/>
          </a:xfrm>
        </p:spPr>
        <p:txBody>
          <a:bodyPr/>
          <a:lstStyle/>
          <a:p>
            <a:r>
              <a:rPr lang="en-US" b="1" u="sng" dirty="0">
                <a:solidFill>
                  <a:srgbClr val="FFC000"/>
                </a:solidFill>
              </a:rPr>
              <a:t>DO NOW DO NOW</a:t>
            </a:r>
          </a:p>
        </p:txBody>
      </p:sp>
      <p:sp>
        <p:nvSpPr>
          <p:cNvPr id="3" name="Text Placeholder 2"/>
          <p:cNvSpPr>
            <a:spLocks noGrp="1"/>
          </p:cNvSpPr>
          <p:nvPr>
            <p:ph type="body" idx="1"/>
          </p:nvPr>
        </p:nvSpPr>
        <p:spPr>
          <a:xfrm>
            <a:off x="609902" y="906042"/>
            <a:ext cx="7924800" cy="820208"/>
          </a:xfrm>
        </p:spPr>
        <p:txBody>
          <a:bodyPr>
            <a:noAutofit/>
          </a:bodyPr>
          <a:lstStyle/>
          <a:p>
            <a:r>
              <a:rPr lang="en-US" sz="3600" dirty="0">
                <a:solidFill>
                  <a:srgbClr val="FF0000"/>
                </a:solidFill>
              </a:rPr>
              <a:t>Take out the following;</a:t>
            </a:r>
          </a:p>
        </p:txBody>
      </p:sp>
      <p:sp>
        <p:nvSpPr>
          <p:cNvPr id="5" name="Content Placeholder 4"/>
          <p:cNvSpPr>
            <a:spLocks noGrp="1"/>
          </p:cNvSpPr>
          <p:nvPr>
            <p:ph sz="quarter" idx="13"/>
          </p:nvPr>
        </p:nvSpPr>
        <p:spPr>
          <a:xfrm>
            <a:off x="540871" y="1726250"/>
            <a:ext cx="7993831" cy="4577196"/>
          </a:xfrm>
        </p:spPr>
        <p:txBody>
          <a:bodyPr>
            <a:normAutofit lnSpcReduction="10000"/>
          </a:bodyPr>
          <a:lstStyle/>
          <a:p>
            <a:r>
              <a:rPr lang="en-US" sz="3200" dirty="0"/>
              <a:t>Drama Portfolio </a:t>
            </a:r>
          </a:p>
          <a:p>
            <a:r>
              <a:rPr lang="en-US" sz="3200" dirty="0"/>
              <a:t>Hero’s Journey Organizer</a:t>
            </a:r>
          </a:p>
          <a:p>
            <a:pPr marL="0" indent="0">
              <a:buNone/>
            </a:pPr>
            <a:endParaRPr lang="en-US" sz="3200" dirty="0"/>
          </a:p>
          <a:p>
            <a:pPr marL="0" indent="0" algn="ctr">
              <a:buNone/>
            </a:pPr>
            <a:r>
              <a:rPr lang="en-US" sz="3200" dirty="0"/>
              <a:t>Today we will be… </a:t>
            </a:r>
          </a:p>
          <a:p>
            <a:pPr marL="0" indent="0" algn="ctr">
              <a:buNone/>
            </a:pPr>
            <a:r>
              <a:rPr lang="en-US" sz="3600" b="1" dirty="0">
                <a:solidFill>
                  <a:srgbClr val="00B050"/>
                </a:solidFill>
              </a:rPr>
              <a:t>STORYBOARDING SCENE 2 </a:t>
            </a:r>
          </a:p>
          <a:p>
            <a:pPr marL="0" indent="0" algn="ctr">
              <a:buNone/>
            </a:pPr>
            <a:r>
              <a:rPr lang="en-US" sz="3600" b="1" dirty="0">
                <a:solidFill>
                  <a:srgbClr val="00B050"/>
                </a:solidFill>
              </a:rPr>
              <a:t>(Stages 4-6)</a:t>
            </a:r>
          </a:p>
          <a:p>
            <a:pPr marL="0" indent="0" algn="ctr">
              <a:buNone/>
            </a:pPr>
            <a:r>
              <a:rPr lang="en-US" i="1" dirty="0"/>
              <a:t>4. Meeting the Mentor</a:t>
            </a:r>
          </a:p>
          <a:p>
            <a:pPr marL="0" indent="0" algn="ctr">
              <a:buNone/>
            </a:pPr>
            <a:r>
              <a:rPr lang="en-US" i="1" dirty="0"/>
              <a:t>5. Crossing the Threshold</a:t>
            </a:r>
          </a:p>
          <a:p>
            <a:pPr marL="0" indent="0" algn="ctr">
              <a:buNone/>
            </a:pPr>
            <a:r>
              <a:rPr lang="en-US" i="1" dirty="0"/>
              <a:t>6. Test, Allies, Enemies</a:t>
            </a:r>
          </a:p>
          <a:p>
            <a:endParaRPr lang="en-US" sz="3200" dirty="0"/>
          </a:p>
        </p:txBody>
      </p:sp>
    </p:spTree>
    <p:extLst>
      <p:ext uri="{BB962C8B-B14F-4D97-AF65-F5344CB8AC3E}">
        <p14:creationId xmlns:p14="http://schemas.microsoft.com/office/powerpoint/2010/main" val="149287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sp>
        <p:nvSpPr>
          <p:cNvPr id="3" name="Content Placeholder 2"/>
          <p:cNvSpPr>
            <a:spLocks noGrp="1"/>
          </p:cNvSpPr>
          <p:nvPr>
            <p:ph idx="1"/>
          </p:nvPr>
        </p:nvSpPr>
        <p:spPr/>
        <p:txBody>
          <a:bodyPr>
            <a:normAutofit fontScale="92500"/>
          </a:bodyPr>
          <a:lstStyle/>
          <a:p>
            <a:r>
              <a:rPr lang="en-US" dirty="0"/>
              <a:t>A storyboard is a sequence of drawings, typically with some directions and dialogue, representing the shots planned for a movie or television production.  Much like a comic strip.</a:t>
            </a:r>
          </a:p>
          <a:p>
            <a:r>
              <a:rPr lang="en-US" dirty="0"/>
              <a:t>However, a storyboard for a film specifically has additional markings to show the camera angles or directions of camera movements.</a:t>
            </a:r>
          </a:p>
          <a:p>
            <a:r>
              <a:rPr lang="en-US" dirty="0"/>
              <a:t>A storyboard is absolutely necessary to filmmakers.  Think of it as a game plan of how the film is going to be shot.</a:t>
            </a:r>
          </a:p>
          <a:p>
            <a:endParaRPr lang="en-US" dirty="0"/>
          </a:p>
        </p:txBody>
      </p:sp>
    </p:spTree>
    <p:extLst>
      <p:ext uri="{BB962C8B-B14F-4D97-AF65-F5344CB8AC3E}">
        <p14:creationId xmlns:p14="http://schemas.microsoft.com/office/powerpoint/2010/main" val="1186034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905000"/>
            <a:ext cx="6477000" cy="4219575"/>
          </a:xfrm>
          <a:prstGeom prst="rect">
            <a:avLst/>
          </a:prstGeom>
        </p:spPr>
      </p:pic>
    </p:spTree>
    <p:extLst>
      <p:ext uri="{BB962C8B-B14F-4D97-AF65-F5344CB8AC3E}">
        <p14:creationId xmlns:p14="http://schemas.microsoft.com/office/powerpoint/2010/main" val="3849361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828800"/>
            <a:ext cx="6934200" cy="4210050"/>
          </a:xfrm>
          <a:prstGeom prst="rect">
            <a:avLst/>
          </a:prstGeom>
        </p:spPr>
      </p:pic>
    </p:spTree>
    <p:extLst>
      <p:ext uri="{BB962C8B-B14F-4D97-AF65-F5344CB8AC3E}">
        <p14:creationId xmlns:p14="http://schemas.microsoft.com/office/powerpoint/2010/main" val="2129528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965336"/>
            <a:ext cx="6248400" cy="3902063"/>
          </a:xfrm>
          <a:prstGeom prst="rect">
            <a:avLst/>
          </a:prstGeom>
        </p:spPr>
      </p:pic>
    </p:spTree>
    <p:extLst>
      <p:ext uri="{BB962C8B-B14F-4D97-AF65-F5344CB8AC3E}">
        <p14:creationId xmlns:p14="http://schemas.microsoft.com/office/powerpoint/2010/main" val="1889183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752600"/>
            <a:ext cx="7044905" cy="4398265"/>
          </a:xfrm>
          <a:prstGeom prst="rect">
            <a:avLst/>
          </a:prstGeom>
        </p:spPr>
      </p:pic>
    </p:spTree>
    <p:extLst>
      <p:ext uri="{BB962C8B-B14F-4D97-AF65-F5344CB8AC3E}">
        <p14:creationId xmlns:p14="http://schemas.microsoft.com/office/powerpoint/2010/main" val="2507576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752600"/>
            <a:ext cx="7239000" cy="4149369"/>
          </a:xfrm>
          <a:prstGeom prst="rect">
            <a:avLst/>
          </a:prstGeom>
        </p:spPr>
      </p:pic>
    </p:spTree>
    <p:extLst>
      <p:ext uri="{BB962C8B-B14F-4D97-AF65-F5344CB8AC3E}">
        <p14:creationId xmlns:p14="http://schemas.microsoft.com/office/powerpoint/2010/main" val="32394009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81" r="13445"/>
          <a:stretch/>
        </p:blipFill>
        <p:spPr>
          <a:xfrm>
            <a:off x="838199" y="1752600"/>
            <a:ext cx="7315201" cy="4495800"/>
          </a:xfrm>
          <a:prstGeom prst="rect">
            <a:avLst/>
          </a:prstGeom>
        </p:spPr>
      </p:pic>
    </p:spTree>
    <p:extLst>
      <p:ext uri="{BB962C8B-B14F-4D97-AF65-F5344CB8AC3E}">
        <p14:creationId xmlns:p14="http://schemas.microsoft.com/office/powerpoint/2010/main" val="81182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936" t="1667" r="14287" b="3333"/>
          <a:stretch/>
        </p:blipFill>
        <p:spPr>
          <a:xfrm>
            <a:off x="838200" y="1905000"/>
            <a:ext cx="7467600" cy="4343400"/>
          </a:xfrm>
          <a:prstGeom prst="rect">
            <a:avLst/>
          </a:prstGeom>
        </p:spPr>
      </p:pic>
    </p:spTree>
    <p:extLst>
      <p:ext uri="{BB962C8B-B14F-4D97-AF65-F5344CB8AC3E}">
        <p14:creationId xmlns:p14="http://schemas.microsoft.com/office/powerpoint/2010/main" val="3038886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normAutofit fontScale="85000" lnSpcReduction="10000"/>
          </a:bodyPr>
          <a:lstStyle/>
          <a:p>
            <a:r>
              <a:rPr lang="en-US" dirty="0"/>
              <a:t>Cues:  the dialogue, sounds, movement, or business signaling an actor or technician to respond as rehearsed.</a:t>
            </a:r>
          </a:p>
          <a:p>
            <a:r>
              <a:rPr lang="en-US" dirty="0"/>
              <a:t>Subtext:  the underlying meaning or interpretation of a line, which is not indicated in the script but is supplied by the actor.</a:t>
            </a:r>
          </a:p>
          <a:p>
            <a:r>
              <a:rPr lang="en-US" dirty="0"/>
              <a:t>Business:  small movements and actions that do not require the actor to move from place to place.</a:t>
            </a:r>
          </a:p>
          <a:p>
            <a:r>
              <a:rPr lang="en-US" dirty="0"/>
              <a:t>Storyboard:  a sequence of drawings, typically with some directions and dialogue, representing the shots planned for a movie or television production.</a:t>
            </a:r>
          </a:p>
        </p:txBody>
      </p:sp>
    </p:spTree>
    <p:extLst>
      <p:ext uri="{BB962C8B-B14F-4D97-AF65-F5344CB8AC3E}">
        <p14:creationId xmlns:p14="http://schemas.microsoft.com/office/powerpoint/2010/main" val="1800706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2" y="381000"/>
            <a:ext cx="6965245" cy="1202485"/>
          </a:xfrm>
        </p:spPr>
        <p:txBody>
          <a:bodyPr/>
          <a:lstStyle/>
          <a:p>
            <a:r>
              <a:rPr lang="en-US" dirty="0"/>
              <a:t>Storyboard Project</a:t>
            </a:r>
          </a:p>
        </p:txBody>
      </p:sp>
      <p:sp>
        <p:nvSpPr>
          <p:cNvPr id="3" name="Content Placeholder 2"/>
          <p:cNvSpPr>
            <a:spLocks noGrp="1"/>
          </p:cNvSpPr>
          <p:nvPr>
            <p:ph idx="1"/>
          </p:nvPr>
        </p:nvSpPr>
        <p:spPr>
          <a:xfrm>
            <a:off x="805744" y="1295400"/>
            <a:ext cx="7543800" cy="3603812"/>
          </a:xfrm>
        </p:spPr>
        <p:txBody>
          <a:bodyPr>
            <a:noAutofit/>
          </a:bodyPr>
          <a:lstStyle/>
          <a:p>
            <a:r>
              <a:rPr lang="en-US" dirty="0"/>
              <a:t>You will need to pick a short scene (2-3 minutes in length) from your Monomyth </a:t>
            </a:r>
          </a:p>
          <a:p>
            <a:r>
              <a:rPr lang="en-US" dirty="0"/>
              <a:t>You will need to create a rough copy of the script.  Be sure to include necessary screenplay vocabulary using the screenplay vocabulary worksheet.</a:t>
            </a:r>
          </a:p>
          <a:p>
            <a:r>
              <a:rPr lang="en-US" dirty="0"/>
              <a:t>You will each need to storyboard 6 shots of the scene.  Be sure to include bits of dialogue from the scene, at the bottom of the picture to show what part of the scene the storyboarded shot is from. </a:t>
            </a:r>
          </a:p>
          <a:p>
            <a:endParaRPr lang="en-US" b="1" dirty="0"/>
          </a:p>
          <a:p>
            <a:pPr marL="0" indent="0" algn="ctr">
              <a:buNone/>
            </a:pPr>
            <a:r>
              <a:rPr lang="en-US" b="1" dirty="0"/>
              <a:t>Your storyboard does not have to be colored, but it must be neat and convey a clear story.</a:t>
            </a:r>
          </a:p>
        </p:txBody>
      </p:sp>
    </p:spTree>
    <p:extLst>
      <p:ext uri="{BB962C8B-B14F-4D97-AF65-F5344CB8AC3E}">
        <p14:creationId xmlns:p14="http://schemas.microsoft.com/office/powerpoint/2010/main" val="3574204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Storyboarding</a:t>
            </a:r>
          </a:p>
        </p:txBody>
      </p:sp>
    </p:spTree>
    <p:controls>
      <mc:AlternateContent xmlns:mc="http://schemas.openxmlformats.org/markup-compatibility/2006">
        <mc:Choice xmlns:v="urn:schemas-microsoft-com:vml" Requires="v">
          <p:control spid="6157" name="ShockwaveFlash1" r:id="rId2" imgW="7086600" imgH="4191120"/>
        </mc:Choice>
        <mc:Fallback>
          <p:control name="ShockwaveFlash1" r:id="rId2" imgW="7086600" imgH="4191120">
            <p:pic>
              <p:nvPicPr>
                <p:cNvPr id="3" name="ShockwaveFlash1"/>
                <p:cNvPicPr preferRelativeResize="0">
                  <a:picLocks noChangeArrowheads="1" noChangeShapeType="1"/>
                </p:cNvPicPr>
                <p:nvPr/>
              </p:nvPicPr>
              <p:blipFill>
                <a:blip r:embed="rId4"/>
                <a:srcRect/>
                <a:stretch>
                  <a:fillRect/>
                </a:stretch>
              </p:blipFill>
              <p:spPr bwMode="auto">
                <a:xfrm>
                  <a:off x="990600" y="1905000"/>
                  <a:ext cx="7086600" cy="4191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24870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p:txBody>
          <a:bodyPr/>
          <a:lstStyle/>
          <a:p>
            <a:pPr marL="457200" indent="-457200">
              <a:buFont typeface="+mj-lt"/>
              <a:buAutoNum type="arabicPeriod"/>
            </a:pPr>
            <a:r>
              <a:rPr lang="en-US" dirty="0"/>
              <a:t>Explain the elements that make up the dramatic structure of a play.</a:t>
            </a:r>
          </a:p>
          <a:p>
            <a:pPr marL="457200" indent="-457200">
              <a:buFont typeface="+mj-lt"/>
              <a:buAutoNum type="arabicPeriod"/>
            </a:pPr>
            <a:endParaRPr lang="en-US" dirty="0"/>
          </a:p>
          <a:p>
            <a:pPr marL="457200" indent="-457200">
              <a:buFont typeface="+mj-lt"/>
              <a:buAutoNum type="arabicPeriod"/>
            </a:pPr>
            <a:r>
              <a:rPr lang="en-US" dirty="0"/>
              <a:t>How does researching the play benefit all collaborators working on the project?</a:t>
            </a:r>
          </a:p>
          <a:p>
            <a:pPr marL="457200" indent="-457200">
              <a:buFont typeface="+mj-lt"/>
              <a:buAutoNum type="arabicPeriod"/>
            </a:pPr>
            <a:endParaRPr lang="en-US" dirty="0"/>
          </a:p>
          <a:p>
            <a:pPr marL="457200" indent="-457200">
              <a:buFont typeface="+mj-lt"/>
              <a:buAutoNum type="arabicPeriod"/>
            </a:pPr>
            <a:r>
              <a:rPr lang="en-US" dirty="0"/>
              <a:t>What is the purpose of a storyboard?</a:t>
            </a:r>
          </a:p>
        </p:txBody>
      </p:sp>
    </p:spTree>
    <p:extLst>
      <p:ext uri="{BB962C8B-B14F-4D97-AF65-F5344CB8AC3E}">
        <p14:creationId xmlns:p14="http://schemas.microsoft.com/office/powerpoint/2010/main" val="223981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sz="quarter" idx="13"/>
          </p:nvPr>
        </p:nvSpPr>
        <p:spPr/>
        <p:txBody>
          <a:bodyPr/>
          <a:lstStyle/>
          <a:p>
            <a:r>
              <a:rPr lang="en-US" dirty="0"/>
              <a:t>Understand the dramatic structure of a play.</a:t>
            </a:r>
          </a:p>
          <a:p>
            <a:r>
              <a:rPr lang="en-US" dirty="0"/>
              <a:t>Recognize several types of plays.</a:t>
            </a:r>
          </a:p>
          <a:p>
            <a:r>
              <a:rPr lang="en-US" dirty="0"/>
              <a:t>Understand how a play is organized.</a:t>
            </a:r>
          </a:p>
        </p:txBody>
      </p:sp>
      <p:sp>
        <p:nvSpPr>
          <p:cNvPr id="4" name="Content Placeholder 3"/>
          <p:cNvSpPr>
            <a:spLocks noGrp="1"/>
          </p:cNvSpPr>
          <p:nvPr>
            <p:ph sz="quarter" idx="14"/>
          </p:nvPr>
        </p:nvSpPr>
        <p:spPr/>
        <p:txBody>
          <a:bodyPr/>
          <a:lstStyle/>
          <a:p>
            <a:r>
              <a:rPr lang="en-US" dirty="0"/>
              <a:t>Learn how to analyze a play.</a:t>
            </a:r>
          </a:p>
          <a:p>
            <a:r>
              <a:rPr lang="en-US" dirty="0"/>
              <a:t>Develop a screenplay.</a:t>
            </a:r>
          </a:p>
          <a:p>
            <a:r>
              <a:rPr lang="en-US" dirty="0"/>
              <a:t>Create a storyboard for film/television.</a:t>
            </a:r>
          </a:p>
          <a:p>
            <a:endParaRPr lang="en-US" dirty="0"/>
          </a:p>
        </p:txBody>
      </p:sp>
    </p:spTree>
    <p:extLst>
      <p:ext uri="{BB962C8B-B14F-4D97-AF65-F5344CB8AC3E}">
        <p14:creationId xmlns:p14="http://schemas.microsoft.com/office/powerpoint/2010/main" val="349783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Plays</a:t>
            </a:r>
          </a:p>
        </p:txBody>
      </p:sp>
      <p:sp>
        <p:nvSpPr>
          <p:cNvPr id="3" name="Content Placeholder 2"/>
          <p:cNvSpPr>
            <a:spLocks noGrp="1"/>
          </p:cNvSpPr>
          <p:nvPr>
            <p:ph idx="1"/>
          </p:nvPr>
        </p:nvSpPr>
        <p:spPr/>
        <p:txBody>
          <a:bodyPr/>
          <a:lstStyle/>
          <a:p>
            <a:r>
              <a:rPr lang="en-US" dirty="0"/>
              <a:t>A play is a story written in dialogue form to be acted out by actors before a live audience as if it were real life.</a:t>
            </a:r>
          </a:p>
          <a:p>
            <a:endParaRPr lang="en-US" dirty="0"/>
          </a:p>
          <a:p>
            <a:r>
              <a:rPr lang="en-US" dirty="0"/>
              <a:t>Plays have distinguishing characteristics that make up the play’s dramatic structure.</a:t>
            </a:r>
          </a:p>
        </p:txBody>
      </p:sp>
    </p:spTree>
    <p:extLst>
      <p:ext uri="{BB962C8B-B14F-4D97-AF65-F5344CB8AC3E}">
        <p14:creationId xmlns:p14="http://schemas.microsoft.com/office/powerpoint/2010/main" val="312113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a Play</a:t>
            </a:r>
          </a:p>
        </p:txBody>
      </p:sp>
      <p:sp>
        <p:nvSpPr>
          <p:cNvPr id="3" name="Content Placeholder 2"/>
          <p:cNvSpPr>
            <a:spLocks noGrp="1"/>
          </p:cNvSpPr>
          <p:nvPr>
            <p:ph sz="quarter" idx="13"/>
          </p:nvPr>
        </p:nvSpPr>
        <p:spPr/>
        <p:txBody>
          <a:bodyPr>
            <a:normAutofit/>
          </a:bodyPr>
          <a:lstStyle/>
          <a:p>
            <a:r>
              <a:rPr lang="en-US" dirty="0"/>
              <a:t>The six basic parts of dramatic structure:</a:t>
            </a:r>
          </a:p>
          <a:p>
            <a:endParaRPr lang="en-US" dirty="0"/>
          </a:p>
          <a:p>
            <a:r>
              <a:rPr lang="en-US" dirty="0"/>
              <a:t>Plot</a:t>
            </a:r>
          </a:p>
          <a:p>
            <a:r>
              <a:rPr lang="en-US" dirty="0"/>
              <a:t>Character</a:t>
            </a:r>
          </a:p>
          <a:p>
            <a:r>
              <a:rPr lang="en-US" dirty="0"/>
              <a:t>Theme</a:t>
            </a:r>
          </a:p>
        </p:txBody>
      </p:sp>
      <p:sp>
        <p:nvSpPr>
          <p:cNvPr id="4" name="Content Placeholder 3"/>
          <p:cNvSpPr>
            <a:spLocks noGrp="1"/>
          </p:cNvSpPr>
          <p:nvPr>
            <p:ph sz="quarter" idx="14"/>
          </p:nvPr>
        </p:nvSpPr>
        <p:spPr/>
        <p:txBody>
          <a:bodyPr/>
          <a:lstStyle/>
          <a:p>
            <a:pPr marL="0" indent="0">
              <a:buNone/>
            </a:pPr>
            <a:endParaRPr lang="en-US" dirty="0"/>
          </a:p>
          <a:p>
            <a:pPr marL="0" indent="0">
              <a:buNone/>
            </a:pPr>
            <a:endParaRPr lang="en-US" dirty="0"/>
          </a:p>
          <a:p>
            <a:endParaRPr lang="en-US" dirty="0"/>
          </a:p>
          <a:p>
            <a:r>
              <a:rPr lang="en-US" dirty="0"/>
              <a:t>Language</a:t>
            </a:r>
          </a:p>
          <a:p>
            <a:r>
              <a:rPr lang="en-US" dirty="0"/>
              <a:t>Music</a:t>
            </a:r>
          </a:p>
          <a:p>
            <a:r>
              <a:rPr lang="en-US" dirty="0"/>
              <a:t>Spectacle</a:t>
            </a:r>
          </a:p>
        </p:txBody>
      </p:sp>
    </p:spTree>
    <p:extLst>
      <p:ext uri="{BB962C8B-B14F-4D97-AF65-F5344CB8AC3E}">
        <p14:creationId xmlns:p14="http://schemas.microsoft.com/office/powerpoint/2010/main" val="331846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500" dirty="0"/>
              <a:t>Plot</a:t>
            </a:r>
          </a:p>
        </p:txBody>
      </p:sp>
      <p:sp>
        <p:nvSpPr>
          <p:cNvPr id="4" name="Text Placeholder 3"/>
          <p:cNvSpPr>
            <a:spLocks noGrp="1"/>
          </p:cNvSpPr>
          <p:nvPr>
            <p:ph type="body" sz="half" idx="2"/>
          </p:nvPr>
        </p:nvSpPr>
        <p:spPr/>
        <p:txBody>
          <a:bodyPr>
            <a:normAutofit/>
          </a:bodyPr>
          <a:lstStyle/>
          <a:p>
            <a:r>
              <a:rPr lang="en-US" sz="3200" dirty="0"/>
              <a:t>Arrangement of the incidents that take place in the play.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82359">
            <a:off x="4800600" y="2557895"/>
            <a:ext cx="3048000" cy="2286000"/>
          </a:xfrm>
          <a:prstGeom prst="rect">
            <a:avLst/>
          </a:prstGeom>
        </p:spPr>
      </p:pic>
    </p:spTree>
    <p:extLst>
      <p:ext uri="{BB962C8B-B14F-4D97-AF65-F5344CB8AC3E}">
        <p14:creationId xmlns:p14="http://schemas.microsoft.com/office/powerpoint/2010/main" val="4236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Character</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104640">
            <a:off x="4849570" y="940281"/>
            <a:ext cx="1632690" cy="2922516"/>
          </a:xfrm>
        </p:spPr>
      </p:pic>
      <p:sp>
        <p:nvSpPr>
          <p:cNvPr id="7" name="Text Placeholder 6"/>
          <p:cNvSpPr>
            <a:spLocks noGrp="1"/>
          </p:cNvSpPr>
          <p:nvPr>
            <p:ph type="body" sz="half" idx="2"/>
          </p:nvPr>
        </p:nvSpPr>
        <p:spPr/>
        <p:txBody>
          <a:bodyPr>
            <a:normAutofit/>
          </a:bodyPr>
          <a:lstStyle/>
          <a:p>
            <a:r>
              <a:rPr lang="en-US" sz="2000" dirty="0"/>
              <a:t>The principal character who represents the main thought of the play is the protagonist, and the opposing character is the antagonist.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7972">
            <a:off x="5275509" y="3900794"/>
            <a:ext cx="2514600" cy="1885950"/>
          </a:xfrm>
          <a:prstGeom prst="rect">
            <a:avLst/>
          </a:prstGeom>
        </p:spPr>
      </p:pic>
    </p:spTree>
    <p:extLst>
      <p:ext uri="{BB962C8B-B14F-4D97-AF65-F5344CB8AC3E}">
        <p14:creationId xmlns:p14="http://schemas.microsoft.com/office/powerpoint/2010/main" val="2597519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907</TotalTime>
  <Words>1383</Words>
  <Application>Microsoft Office PowerPoint</Application>
  <PresentationFormat>On-screen Show (4:3)</PresentationFormat>
  <Paragraphs>162</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Brush Script MT</vt:lpstr>
      <vt:lpstr>Constantia</vt:lpstr>
      <vt:lpstr>Franklin Gothic Book</vt:lpstr>
      <vt:lpstr>Rage Italic</vt:lpstr>
      <vt:lpstr>Pushpin</vt:lpstr>
      <vt:lpstr>Playwriting, Screenwriting, Storyboarding</vt:lpstr>
      <vt:lpstr>Vocabulary</vt:lpstr>
      <vt:lpstr>Vocabulary</vt:lpstr>
      <vt:lpstr>Vocabulary</vt:lpstr>
      <vt:lpstr>Lesson Objectives</vt:lpstr>
      <vt:lpstr>The Structure of Plays</vt:lpstr>
      <vt:lpstr>The Elements of a Play</vt:lpstr>
      <vt:lpstr>Plot</vt:lpstr>
      <vt:lpstr>Character</vt:lpstr>
      <vt:lpstr>Theme</vt:lpstr>
      <vt:lpstr>Guess the Themes</vt:lpstr>
      <vt:lpstr>Guess the Themes</vt:lpstr>
      <vt:lpstr>Guess the Themes</vt:lpstr>
      <vt:lpstr>Diction / Language</vt:lpstr>
      <vt:lpstr>The Maltese Falcon</vt:lpstr>
      <vt:lpstr>Diction / Language</vt:lpstr>
      <vt:lpstr>Song / Music</vt:lpstr>
      <vt:lpstr>Song / Music</vt:lpstr>
      <vt:lpstr>Song / Music</vt:lpstr>
      <vt:lpstr>Spectacle</vt:lpstr>
      <vt:lpstr>Spectacle</vt:lpstr>
      <vt:lpstr>Spectacle</vt:lpstr>
      <vt:lpstr>Analyzing &amp; Researching  the Play</vt:lpstr>
      <vt:lpstr>Analyzing &amp; Researching the Play</vt:lpstr>
      <vt:lpstr>Analyzing &amp; Researching  the Play</vt:lpstr>
      <vt:lpstr>Screenplays</vt:lpstr>
      <vt:lpstr>Screenplay Examples</vt:lpstr>
      <vt:lpstr>Screenplays vs. Stage Plays What differences / similarities do you notice?</vt:lpstr>
      <vt:lpstr>DO NOW DO NOW</vt:lpstr>
      <vt:lpstr>DO NOW DO NOW</vt:lpstr>
      <vt:lpstr>DO NOW DO NOW</vt:lpstr>
      <vt:lpstr>Storyboarding</vt:lpstr>
      <vt:lpstr>Storyboarding</vt:lpstr>
      <vt:lpstr>Storyboarding</vt:lpstr>
      <vt:lpstr>Storyboarding</vt:lpstr>
      <vt:lpstr>Storyboarding</vt:lpstr>
      <vt:lpstr>Storyboarding</vt:lpstr>
      <vt:lpstr>Storyboarding</vt:lpstr>
      <vt:lpstr>Storyboarding</vt:lpstr>
      <vt:lpstr>Storyboard Project</vt:lpstr>
      <vt:lpstr>Storyboarding</vt:lpstr>
      <vt:lpstr>Essential 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Wilson-Brown</dc:creator>
  <cp:lastModifiedBy>Michael Seidel</cp:lastModifiedBy>
  <cp:revision>64</cp:revision>
  <dcterms:created xsi:type="dcterms:W3CDTF">2014-04-08T16:00:19Z</dcterms:created>
  <dcterms:modified xsi:type="dcterms:W3CDTF">2016-03-17T14:38:09Z</dcterms:modified>
</cp:coreProperties>
</file>